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eg"/>
  <Override PartName="/ppt/notesSlides/notesSlide2.xml" ContentType="application/vnd.openxmlformats-officedocument.presentationml.notesSlide+xml"/>
  <Override PartName="/ppt/media/image4.JPG" ContentType="image/jpeg"/>
  <Override PartName="/ppt/notesSlides/notesSlide3.xml" ContentType="application/vnd.openxmlformats-officedocument.presentationml.notesSlide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1pPr>
    <a:lvl2pPr marL="4318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2pPr>
    <a:lvl3pPr marL="6477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3pPr>
    <a:lvl4pPr marL="8636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4pPr>
    <a:lvl5pPr marL="10795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7CB9-0F72-429C-95AB-A4D6ED8BA576}" type="datetimeFigureOut">
              <a:rPr lang="de-CH" smtClean="0"/>
              <a:t>06.10.2022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084C6-1588-4DBA-A693-0B817FE3D01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558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Fig. 1. Study cohort.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8084C6-1588-4DBA-A693-0B817FE3D01F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249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Fig. 2. a Timeline of pandemic-associated visitation restrictions. Pre-pandemic visitation policy: two visitors per patient between 2:30 and 6:30 p.m. + 10 and 12 a.m. on weekends, pandemic-associated limited visitation policy: one visitor per patient for 1 h a day between 3 and 6 p.m., pandemic-associated absolute visitation restriction: no visitors unless medical reasons or in palliative settings. b Adjusted odds ratio (OR) for delirium incidence by visitation restriction resulting from multiple logistic regression analysis adjusted for age, sex, stroke versus TIA, acute infection (pneumonia, urinary tract infection, and/or sepsis), history of dementia, and duration of hospital stay: absolute visitation restriction independently predicts delirium incidence (aOR: 1.368, 95% CI: 1.016–1.843, p = 0.039). Limited visitation restriction (aOR: 1.357, 95% CI: 0.972–1.893, p = 0.073). c Delirium incidence in all patients depending on visitation policy at the time of admission.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8084C6-1588-4DBA-A693-0B817FE3D01F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5719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Fig. 3. Independent predictors of delirium in stroke-unit patients diagnosed with transient ischemic attack or stroke admitted between January 1, 2017 and November 4, 2021. Displayed are adjusted odds ratios with 95% confidence intervals resulting from multiple logistic regression. All predictors with p &amp;#x3c; 0.05, except PCR-based SARS-CoV-2 diagnosis (p = 0.537).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8084C6-1588-4DBA-A693-0B817FE3D01F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292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y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70600" y="685377"/>
            <a:ext cx="10473999" cy="3691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63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70600" y="1077323"/>
            <a:ext cx="10452480" cy="260667"/>
          </a:xfrm>
        </p:spPr>
        <p:txBody>
          <a:bodyPr/>
          <a:lstStyle>
            <a:lvl1pPr marL="97932" indent="0">
              <a:buNone/>
              <a:defRPr sz="907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783509" y="6172622"/>
            <a:ext cx="9231540" cy="457474"/>
          </a:xfrm>
        </p:spPr>
        <p:txBody>
          <a:bodyPr anchor="b"/>
          <a:lstStyle>
            <a:lvl1pPr marL="97932" indent="0">
              <a:buNone/>
              <a:defRPr sz="90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785" indent="0">
              <a:buNone/>
              <a:defRPr/>
            </a:lvl2pPr>
            <a:lvl3pPr marL="979322" indent="0">
              <a:buNone/>
              <a:defRPr/>
            </a:lvl3pPr>
            <a:lvl4pPr marL="1371051" indent="0">
              <a:buNone/>
              <a:defRPr/>
            </a:lvl4pPr>
            <a:lvl5pPr marL="176278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88A8058-EEEE-4668-85C9-EDF36127C2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91" y="92536"/>
            <a:ext cx="1493340" cy="43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8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720" y="1906761"/>
            <a:ext cx="10408321" cy="431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/>
              <a:t>Click to edit the outline text format</a:t>
            </a:r>
          </a:p>
          <a:p>
            <a:pPr lvl="1"/>
            <a:r>
              <a:rPr lang="en-GB" altLang="de-DE" dirty="0"/>
              <a:t>Second Outline Level</a:t>
            </a:r>
          </a:p>
          <a:p>
            <a:pPr lvl="2"/>
            <a:r>
              <a:rPr lang="en-GB" altLang="de-DE" dirty="0"/>
              <a:t>Third Outline Level</a:t>
            </a:r>
          </a:p>
          <a:p>
            <a:pPr lvl="3"/>
            <a:r>
              <a:rPr lang="en-GB" altLang="de-DE" dirty="0"/>
              <a:t>Fourth Outline Level</a:t>
            </a:r>
          </a:p>
          <a:p>
            <a:pPr lvl="4"/>
            <a:r>
              <a:rPr lang="en-GB" altLang="de-DE" dirty="0"/>
              <a:t>Fifth Outline Level</a:t>
            </a:r>
          </a:p>
          <a:p>
            <a:pPr lvl="4"/>
            <a:r>
              <a:rPr lang="en-GB" altLang="de-DE" dirty="0"/>
              <a:t>Sixth Outline Level</a:t>
            </a:r>
          </a:p>
          <a:p>
            <a:pPr lvl="4"/>
            <a:r>
              <a:rPr lang="en-GB" altLang="de-DE" dirty="0"/>
              <a:t>Seventh Outline Level</a:t>
            </a:r>
          </a:p>
          <a:p>
            <a:pPr lvl="4"/>
            <a:r>
              <a:rPr lang="en-GB" altLang="de-DE" dirty="0"/>
              <a:t>Eighth Outline Level</a:t>
            </a:r>
          </a:p>
          <a:p>
            <a:pPr lvl="4"/>
            <a:r>
              <a:rPr lang="en-GB" altLang="de-DE" dirty="0"/>
              <a:t>Ninth Outline Level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044780" y="620052"/>
            <a:ext cx="10189529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33" dirty="0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610560" y="275070"/>
            <a:ext cx="10972801" cy="1142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2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2pPr>
      <a:lvl3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3pPr>
      <a:lvl4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4pPr>
      <a:lvl5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5pPr>
      <a:lvl6pPr marL="1394094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6pPr>
      <a:lvl7pPr marL="1808866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7pPr>
      <a:lvl8pPr marL="2223638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8pPr>
      <a:lvl9pPr marL="2638410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9pPr>
    </p:titleStyle>
    <p:bodyStyle>
      <a:lvl1pPr marL="391729" indent="-293797" algn="l" defTabSz="414772" rtl="0" eaLnBrk="1" fontAlgn="base" hangingPunct="1">
        <a:lnSpc>
          <a:spcPct val="93000"/>
        </a:lnSpc>
        <a:spcBef>
          <a:spcPct val="0"/>
        </a:spcBef>
        <a:spcAft>
          <a:spcPts val="806"/>
        </a:spcAft>
        <a:buClr>
          <a:srgbClr val="000000"/>
        </a:buClr>
        <a:buSzPct val="100000"/>
        <a:buFont typeface="Arial" charset="0"/>
        <a:buChar char="•"/>
        <a:defRPr sz="1814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83458" indent="-260673" algn="l" defTabSz="414772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75000"/>
        <a:buFont typeface="Symbol" charset="2"/>
        <a:buChar char=""/>
        <a:defRPr sz="2359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75187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45000"/>
        <a:buFont typeface="Wingdings" charset="2"/>
        <a:buChar char=""/>
        <a:defRPr sz="2177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66916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charset="2"/>
        <a:buChar char=""/>
        <a:defRPr sz="1814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958645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373417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6pPr>
      <a:lvl7pPr marL="2788188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7pPr>
      <a:lvl8pPr marL="3202960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8pPr>
      <a:lvl9pPr marL="3617732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42DB8-1838-F57C-A4ED-95F204C5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Association of Delirium Incidence with Visitation Restrictions due to COVID-19 Pandemic in Patients with Acute Cerebrovascular Disease in a Stroke-Unit Setting: A Retrospective Cohort Study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D90581-0C79-3E51-75F3-2D2DD9986D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Gerontology -  DOI:10.1159/000526165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1F17B26-9B5E-9F1A-7126-83F2FF7921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EE017F7-C70B-98DE-AA0D-1D550F3602C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68809"/>
            <a:ext cx="1504950" cy="2571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85979E4-53AE-E9A4-29F3-47D3E1D392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67" y="1337990"/>
            <a:ext cx="5368066" cy="161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8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4A4852-8CFE-DDB3-9D2A-3B111BFB2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Association of Delirium Incidence with Visitation Restrictions due to COVID-19 Pandemic in Patients with Acute Cerebrovascular Disease in a Stroke-Unit Setting: A Retrospective Cohort Study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754559-B74C-BC18-518A-6E76EFF838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Gerontology -  DOI:10.1159/000526165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42F3DD-1D1F-0CA8-9913-8206CC6867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5095F2E-E797-809D-3CC2-E623E599AEF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68809"/>
            <a:ext cx="1504950" cy="2571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BE1CBDA-4434-C612-D0AB-CAEEA7B9D9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67" y="1337990"/>
            <a:ext cx="5368066" cy="316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39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D61EAD-3073-8588-FDD6-CFFC21249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Association of Delirium Incidence with Visitation Restrictions due to COVID-19 Pandemic in Patients with Acute Cerebrovascular Disease in a Stroke-Unit Setting: A Retrospective Cohort Study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5187EF-0ACB-A36B-23BF-DE0204B749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Gerontology -  DOI:10.1159/000526165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B9C6C9-DFBB-E602-BC69-ABD21027D5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B5398EF-4B82-3BD0-3B00-828ABD77DF4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68809"/>
            <a:ext cx="1504950" cy="2571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07F740B-3019-59E8-C030-4A89916F23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097" y="1337990"/>
            <a:ext cx="4255806" cy="236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596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msgothic"/>
        <a:cs typeface="msgothic"/>
      </a:majorFont>
      <a:minorFont>
        <a:latin typeface="Times New Roman"/>
        <a:ea typeface="msgothic"/>
        <a:cs typeface="msgothic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effectLst/>
            <a:latin typeface="Times New Roman" pitchFamily="16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.potx" id="{4181EA53-1F0E-4BEA-BA0B-FD81D7D0D209}" vid="{B2822334-4A7A-4E6B-848C-15A200CA833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408</Words>
  <Application>Microsoft Office PowerPoint</Application>
  <PresentationFormat>Breitbild</PresentationFormat>
  <Paragraphs>15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Wingdings</vt:lpstr>
      <vt:lpstr>Larissa</vt:lpstr>
      <vt:lpstr>Association of Delirium Incidence with Visitation Restrictions due to COVID-19 Pandemic in Patients with Acute Cerebrovascular Disease in a Stroke-Unit Setting: A Retrospective Cohort Study</vt:lpstr>
      <vt:lpstr>Association of Delirium Incidence with Visitation Restrictions due to COVID-19 Pandemic in Patients with Acute Cerebrovascular Disease in a Stroke-Unit Setting: A Retrospective Cohort Study</vt:lpstr>
      <vt:lpstr>Association of Delirium Incidence with Visitation Restrictions due to COVID-19 Pandemic in Patients with Acute Cerebrovascular Disease in a Stroke-Unit Setting: A Retrospective Cohort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Delirium Incidence with Visitation Restrictions due to COVID-19 Pandemic in Patients with Acute Cerebrovascular Disease in a Stroke-Unit Setting: A Retrospective Cohort Study</dc:title>
  <dc:creator>Cathy Mangold</dc:creator>
  <cp:lastModifiedBy>Cathy Mangold</cp:lastModifiedBy>
  <cp:revision>1</cp:revision>
  <dcterms:created xsi:type="dcterms:W3CDTF">2022-10-06T09:11:20Z</dcterms:created>
  <dcterms:modified xsi:type="dcterms:W3CDTF">2022-10-06T09:11:20Z</dcterms:modified>
</cp:coreProperties>
</file>