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eg"/>
  <Override PartName="/ppt/notesSlides/notesSlide2.xml" ContentType="application/vnd.openxmlformats-officedocument.presentationml.notesSlide+xml"/>
  <Override PartName="/ppt/media/image4.JPG" ContentType="image/jpeg"/>
  <Override PartName="/ppt/notesSlides/notesSlide3.xml" ContentType="application/vnd.openxmlformats-officedocument.presentationml.notesSlide+xml"/>
  <Override PartName="/ppt/media/image5.JPG" ContentType="image/jpeg"/>
  <Override PartName="/ppt/notesSlides/notesSlide4.xml" ContentType="application/vnd.openxmlformats-officedocument.presentationml.notesSlide+xml"/>
  <Override PartName="/ppt/media/image6.JPG" ContentType="image/jpeg"/>
  <Override PartName="/ppt/notesSlides/notesSlide5.xml" ContentType="application/vnd.openxmlformats-officedocument.presentationml.notesSlide+xml"/>
  <Override PartName="/ppt/media/image7.JPG" ContentType="image/jpeg"/>
  <Override PartName="/ppt/notesSlides/notesSlide6.xml" ContentType="application/vnd.openxmlformats-officedocument.presentationml.notesSlide+xml"/>
  <Override PartName="/ppt/media/image8.JPG" ContentType="image/jpeg"/>
  <Override PartName="/ppt/notesSlides/notesSlide7.xml" ContentType="application/vnd.openxmlformats-officedocument.presentationml.notesSlide+xml"/>
  <Override PartName="/ppt/media/image9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1pPr>
    <a:lvl2pPr marL="4318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2pPr>
    <a:lvl3pPr marL="6477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3pPr>
    <a:lvl4pPr marL="8636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4pPr>
    <a:lvl5pPr marL="10795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6" charset="0"/>
        <a:ea typeface="msgothic" charset="0"/>
        <a:cs typeface="ms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1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B35A1-A231-4725-A753-E806F6F5A0F9}" type="datetimeFigureOut">
              <a:rPr lang="de-CH" smtClean="0"/>
              <a:t>09.06.2022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A75C0-C2C7-44C3-8067-A1BBC49146CB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3676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Fig. 1. RELIEVE study design. The work at hand does report the results of period B, while period A outcomes were already reported in a preceding paper.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A75C0-C2C7-44C3-8067-A1BBC49146CB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46672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Fig. 2. CONSORT flow diagram.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A75C0-C2C7-44C3-8067-A1BBC49146CB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72728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Fig. 3. a–d Development of response rates in IHS4, HiSCR, DLQI, and pain-NRS from baseline to week 32 (due to the inclusion of the additional seven period A drop-outs in the period B analysis, values in week 8 and 16 of the TC + L/L slightly differ from the reported endpoint analysis in the period A publication [22]).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A75C0-C2C7-44C3-8067-A1BBC49146CB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09127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Fig. 4. a–d Development of response rates in IHS4, HiSCR, DLQI, and pain-NRS from week 16 to week 32; for week-16 responders (R) starting at 100% and week-16 nonresponders (NR) starting at 0%.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A75C0-C2C7-44C3-8067-A1BBC49146CB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9386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Fig. 5. Development of median in IHS4, DLQI, and pain-NRS from baseline to week 32; where * stands for a p value ≤0.05 and ** stands for a p value ≤0.01 when applying the Wilcoxon signed-rank test (due to the inclusion of the additional seven period A drop-outs in the period B analysis, values in week 8 and 16 of the TC + L/L slightly differ from the reported endpoint analysis in the period A publication [22]).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A75C0-C2C7-44C3-8067-A1BBC49146CB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51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Fig. 6. Manifestation of HS lesions in the right axilla of a participant of the TC + L/L at baseline (a), at time of primary endpoint evaluation at week 16 (b), and after open-label period B at week 32 (c).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A75C0-C2C7-44C3-8067-A1BBC49146CB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523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Fig. 7. Manifestation of HS lesions in the right axilla of a participant of the TC/L at baseline (a), at time of primary endpoint evaluation at week 16 (b), and after open-label period B at week 32 (c).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6A75C0-C2C7-44C3-8067-A1BBC49146CB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13568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y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70600" y="685377"/>
            <a:ext cx="10473999" cy="36917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63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2"/>
          </p:nvPr>
        </p:nvSpPr>
        <p:spPr>
          <a:xfrm>
            <a:off x="870600" y="1077323"/>
            <a:ext cx="10452480" cy="260667"/>
          </a:xfrm>
        </p:spPr>
        <p:txBody>
          <a:bodyPr/>
          <a:lstStyle>
            <a:lvl1pPr marL="97932" indent="0">
              <a:buNone/>
              <a:defRPr sz="907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>
          <a:xfrm>
            <a:off x="783509" y="6172622"/>
            <a:ext cx="9231540" cy="457474"/>
          </a:xfrm>
        </p:spPr>
        <p:txBody>
          <a:bodyPr anchor="b"/>
          <a:lstStyle>
            <a:lvl1pPr marL="97932" indent="0">
              <a:buNone/>
              <a:defRPr sz="907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22785" indent="0">
              <a:buNone/>
              <a:defRPr/>
            </a:lvl2pPr>
            <a:lvl3pPr marL="979322" indent="0">
              <a:buNone/>
              <a:defRPr/>
            </a:lvl3pPr>
            <a:lvl4pPr marL="1371051" indent="0">
              <a:buNone/>
              <a:defRPr/>
            </a:lvl4pPr>
            <a:lvl5pPr marL="1762780" indent="0"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88A8058-EEEE-4668-85C9-EDF36127C2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791" y="92536"/>
            <a:ext cx="1493340" cy="43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289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4720" y="1906761"/>
            <a:ext cx="10408321" cy="431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 dirty="0"/>
              <a:t>Click to edit the outline text format</a:t>
            </a:r>
          </a:p>
          <a:p>
            <a:pPr lvl="1"/>
            <a:r>
              <a:rPr lang="en-GB" altLang="de-DE" dirty="0"/>
              <a:t>Second Outline Level</a:t>
            </a:r>
          </a:p>
          <a:p>
            <a:pPr lvl="2"/>
            <a:r>
              <a:rPr lang="en-GB" altLang="de-DE" dirty="0"/>
              <a:t>Third Outline Level</a:t>
            </a:r>
          </a:p>
          <a:p>
            <a:pPr lvl="3"/>
            <a:r>
              <a:rPr lang="en-GB" altLang="de-DE" dirty="0"/>
              <a:t>Fourth Outline Level</a:t>
            </a:r>
          </a:p>
          <a:p>
            <a:pPr lvl="4"/>
            <a:r>
              <a:rPr lang="en-GB" altLang="de-DE" dirty="0"/>
              <a:t>Fifth Outline Level</a:t>
            </a:r>
          </a:p>
          <a:p>
            <a:pPr lvl="4"/>
            <a:r>
              <a:rPr lang="en-GB" altLang="de-DE" dirty="0"/>
              <a:t>Sixth Outline Level</a:t>
            </a:r>
          </a:p>
          <a:p>
            <a:pPr lvl="4"/>
            <a:r>
              <a:rPr lang="en-GB" altLang="de-DE" dirty="0"/>
              <a:t>Seventh Outline Level</a:t>
            </a:r>
          </a:p>
          <a:p>
            <a:pPr lvl="4"/>
            <a:r>
              <a:rPr lang="en-GB" altLang="de-DE" dirty="0"/>
              <a:t>Eighth Outline Level</a:t>
            </a:r>
          </a:p>
          <a:p>
            <a:pPr lvl="4"/>
            <a:r>
              <a:rPr lang="en-GB" altLang="de-DE" dirty="0"/>
              <a:t>Ninth Outline Level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044780" y="620052"/>
            <a:ext cx="10189529" cy="343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33" dirty="0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610560" y="275070"/>
            <a:ext cx="10972801" cy="1142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5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2pPr>
      <a:lvl3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3pPr>
      <a:lvl4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4pPr>
      <a:lvl5pPr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5pPr>
      <a:lvl6pPr marL="1394094" indent="-195864"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6pPr>
      <a:lvl7pPr marL="1808866" indent="-195864"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7pPr>
      <a:lvl8pPr marL="2223638" indent="-195864"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8pPr>
      <a:lvl9pPr marL="2638410" indent="-195864" algn="ctr" defTabSz="414772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540" b="1">
          <a:solidFill>
            <a:srgbClr val="000000"/>
          </a:solidFill>
          <a:latin typeface="Times New Roman" pitchFamily="16" charset="0"/>
          <a:ea typeface="msgothic" charset="0"/>
          <a:cs typeface="msgothic" charset="0"/>
        </a:defRPr>
      </a:lvl9pPr>
    </p:titleStyle>
    <p:bodyStyle>
      <a:lvl1pPr marL="391729" indent="-293797" algn="l" defTabSz="414772" rtl="0" eaLnBrk="1" fontAlgn="base" hangingPunct="1">
        <a:lnSpc>
          <a:spcPct val="93000"/>
        </a:lnSpc>
        <a:spcBef>
          <a:spcPct val="0"/>
        </a:spcBef>
        <a:spcAft>
          <a:spcPts val="806"/>
        </a:spcAft>
        <a:buClr>
          <a:srgbClr val="000000"/>
        </a:buClr>
        <a:buSzPct val="100000"/>
        <a:buFont typeface="Arial" charset="0"/>
        <a:buChar char="•"/>
        <a:defRPr sz="1814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83458" indent="-260673" algn="l" defTabSz="414772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75000"/>
        <a:buFont typeface="Symbol" charset="2"/>
        <a:buChar char=""/>
        <a:defRPr sz="2359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75187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45000"/>
        <a:buFont typeface="Wingdings" charset="2"/>
        <a:buChar char=""/>
        <a:defRPr sz="2177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66916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75000"/>
        <a:buFont typeface="Symbol" charset="2"/>
        <a:buChar char=""/>
        <a:defRPr sz="1814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958645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373417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  <a:ea typeface="+mn-ea"/>
          <a:cs typeface="+mn-cs"/>
        </a:defRPr>
      </a:lvl6pPr>
      <a:lvl7pPr marL="2788188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  <a:ea typeface="+mn-ea"/>
          <a:cs typeface="+mn-cs"/>
        </a:defRPr>
      </a:lvl7pPr>
      <a:lvl8pPr marL="3202960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  <a:ea typeface="+mn-ea"/>
          <a:cs typeface="+mn-cs"/>
        </a:defRPr>
      </a:lvl8pPr>
      <a:lvl9pPr marL="3617732" indent="-195864" algn="l" defTabSz="414772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14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772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544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316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9087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859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631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3403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8175" algn="l" defTabSz="829544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103235-6770-4880-8AC4-E3E4A07C2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LAight® Therapy Is an Effective Treatment Option to Maintain Long-Term Remission of Hurley I and II Hidradenitis Suppurativa: Results from Period B of RELIEVE, a Multicenter Randomized, Controlled Trial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8F7CE7-4559-4D1A-A538-DA14E90AD0D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/>
              <a:t>Dermatology -  DOI:10.1159/000524739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CC05120-2B70-4434-8491-CC792EA5E2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© 2022 The Author(s). Published by S. Karger AG, Basel  - CC BY 4.0</a:t>
            </a:r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C2BFF01-025F-4C81-8FEE-FFF89B08FDD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310" y="6468809"/>
            <a:ext cx="1504950" cy="25717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451F2A5-F04A-4309-B553-60E5BF7951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346" y="1337990"/>
            <a:ext cx="5357308" cy="270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2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B15B42-5D65-420F-A09C-D98D2B116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LAight® Therapy Is an Effective Treatment Option to Maintain Long-Term Remission of Hurley I and II Hidradenitis Suppurativa: Results from Period B of RELIEVE, a Multicenter Randomized, Controlled Trial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6EE8FD5-41F1-4461-87EC-707CD9E6B81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/>
              <a:t>Dermatology -  DOI:10.1159/000524739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3E30E9C-2631-498E-8315-37F6322E27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© 2022 The Author(s). Published by S. Karger AG, Basel  - CC BY 4.0</a:t>
            </a:r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683146A-283C-41FC-80DA-27EDC0E23BB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310" y="6468809"/>
            <a:ext cx="1504950" cy="25717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B7F4D79-0E55-45EB-9715-95B0CE239D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039" y="1337991"/>
            <a:ext cx="3445921" cy="499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06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12D0C9-EA47-410A-AB61-95FEFFCC8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LAight® Therapy Is an Effective Treatment Option to Maintain Long-Term Remission of Hurley I and II Hidradenitis Suppurativa: Results from Period B of RELIEVE, a Multicenter Randomized, Controlled Trial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BF783A-71FA-45C1-8C72-8933A9A7CA5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/>
              <a:t>Dermatology -  DOI:10.1159/000524739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CA1529-339E-4CFF-9A54-D797CD4277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© 2022 The Author(s). Published by S. Karger AG, Basel  - CC BY 4.0</a:t>
            </a:r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DDB8404-44D9-436E-9056-E599CD827F1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310" y="6468809"/>
            <a:ext cx="1504950" cy="25717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604056C-B034-43AD-AFCC-88FEE10F75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460" y="1337990"/>
            <a:ext cx="6123081" cy="499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67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E29CE-4FA4-4715-B699-707CFB562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LAight® Therapy Is an Effective Treatment Option to Maintain Long-Term Remission of Hurley I and II Hidradenitis Suppurativa: Results from Period B of RELIEVE, a Multicenter Randomized, Controlled Trial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4596DA-F609-49F3-A37D-3F1F9AB97A7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/>
              <a:t>Dermatology -  DOI:10.1159/000524739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C9B10D0-794F-4B0C-94CC-30E1EF5693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© 2022 The Author(s). Published by S. Karger AG, Basel  - CC BY 4.0</a:t>
            </a:r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F641743-F6BB-42E5-AB17-250FB758F0D2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310" y="6468809"/>
            <a:ext cx="1504950" cy="25717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3804C592-A052-40B4-8B49-6D358F0352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743" y="1337990"/>
            <a:ext cx="5610515" cy="499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CB655-E8CF-4BC7-8070-BF316EE0C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LAight® Therapy Is an Effective Treatment Option to Maintain Long-Term Remission of Hurley I and II Hidradenitis Suppurativa: Results from Period B of RELIEVE, a Multicenter Randomized, Controlled Trial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31BB0A-ACFF-45B0-A6D7-00422772FC4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/>
              <a:t>Dermatology -  DOI:10.1159/000524739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60721B-2BC8-4FEB-91BC-3E89CA0B67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© 2022 The Author(s). Published by S. Karger AG, Basel  - CC BY 4.0</a:t>
            </a:r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99215EE-CB76-434A-8F25-080388C3C8DC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310" y="6468809"/>
            <a:ext cx="1504950" cy="25717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8E4FFF28-CA28-41B7-A0E4-D4FE707B57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219" y="1337990"/>
            <a:ext cx="5321562" cy="4999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00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0E395-C778-4D51-91EE-F883E80E4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LAight® Therapy Is an Effective Treatment Option to Maintain Long-Term Remission of Hurley I and II Hidradenitis Suppurativa: Results from Period B of RELIEVE, a Multicenter Randomized, Controlled Trial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C5F926-8F6D-4EC2-8EAD-FFA91FF8AA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/>
              <a:t>Dermatology -  DOI:10.1159/000524739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FD314BA-C9E4-487C-A19C-77B72BAE29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© 2022 The Author(s). Published by S. Karger AG, Basel  - CC BY 4.0</a:t>
            </a:r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6D6476E-1DCC-4732-B060-B70CD8BEB75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310" y="6468809"/>
            <a:ext cx="1504950" cy="25717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03EC4FF1-DC13-463C-8CE4-4022A6E267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825" y="1337990"/>
            <a:ext cx="4264351" cy="186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281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BA2298-E116-4CC8-848F-4FAD883E1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LAight® Therapy Is an Effective Treatment Option to Maintain Long-Term Remission of Hurley I and II Hidradenitis Suppurativa: Results from Period B of RELIEVE, a Multicenter Randomized, Controlled Trial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760061F-B234-48F6-BD83-81964794C8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CH"/>
              <a:t>Dermatology -  DOI:10.1159/000524739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EA92C7-57CE-493E-80E9-4A6579CD4E1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© 2022 The Author(s). Published by S. Karger AG, Basel  - CC BY 4.0</a:t>
            </a:r>
            <a:endParaRPr lang="de-CH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74BB5DD-B9EA-4635-A82B-E20C366148F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3310" y="6468809"/>
            <a:ext cx="1504950" cy="257175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21E2176-6DB7-4D84-9004-9317ABA380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3825" y="1337990"/>
            <a:ext cx="4264351" cy="135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6661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Times New Roman"/>
        <a:ea typeface="msgothic"/>
        <a:cs typeface="msgothic"/>
      </a:majorFont>
      <a:minorFont>
        <a:latin typeface="Times New Roman"/>
        <a:ea typeface="msgothic"/>
        <a:cs typeface="msgothic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effectLst/>
            <a:latin typeface="Times New Roman" pitchFamily="1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altLang="de-DE" sz="2400" b="0" i="0" u="none" strike="noStrike" cap="none" normalizeH="0" baseline="0" smtClean="0">
            <a:ln>
              <a:noFill/>
            </a:ln>
            <a:effectLst/>
            <a:latin typeface="Times New Roman" pitchFamily="16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late.potx" id="{4181EA53-1F0E-4BEA-BA0B-FD81D7D0D209}" vid="{B2822334-4A7A-4E6B-848C-15A200CA8338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752</Words>
  <Application>Microsoft Office PowerPoint</Application>
  <PresentationFormat>Breitbild</PresentationFormat>
  <Paragraphs>35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Wingdings</vt:lpstr>
      <vt:lpstr>Larissa</vt:lpstr>
      <vt:lpstr>LAight® Therapy Is an Effective Treatment Option to Maintain Long-Term Remission of Hurley I and II Hidradenitis Suppurativa: Results from Period B of RELIEVE, a Multicenter Randomized, Controlled Trial</vt:lpstr>
      <vt:lpstr>LAight® Therapy Is an Effective Treatment Option to Maintain Long-Term Remission of Hurley I and II Hidradenitis Suppurativa: Results from Period B of RELIEVE, a Multicenter Randomized, Controlled Trial</vt:lpstr>
      <vt:lpstr>LAight® Therapy Is an Effective Treatment Option to Maintain Long-Term Remission of Hurley I and II Hidradenitis Suppurativa: Results from Period B of RELIEVE, a Multicenter Randomized, Controlled Trial</vt:lpstr>
      <vt:lpstr>LAight® Therapy Is an Effective Treatment Option to Maintain Long-Term Remission of Hurley I and II Hidradenitis Suppurativa: Results from Period B of RELIEVE, a Multicenter Randomized, Controlled Trial</vt:lpstr>
      <vt:lpstr>LAight® Therapy Is an Effective Treatment Option to Maintain Long-Term Remission of Hurley I and II Hidradenitis Suppurativa: Results from Period B of RELIEVE, a Multicenter Randomized, Controlled Trial</vt:lpstr>
      <vt:lpstr>LAight® Therapy Is an Effective Treatment Option to Maintain Long-Term Remission of Hurley I and II Hidradenitis Suppurativa: Results from Period B of RELIEVE, a Multicenter Randomized, Controlled Trial</vt:lpstr>
      <vt:lpstr>LAight® Therapy Is an Effective Treatment Option to Maintain Long-Term Remission of Hurley I and II Hidradenitis Suppurativa: Results from Period B of RELIEVE, a Multicenter Randomized, Controlled Trial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LAight® Therapy Is an Effective Treatment Option to Maintain Long-Term Remission of Hurley I and II Hidradenitis Suppurativa: Results from Period B of RELIEVE, a Multicenter Randomized, Controlled Trial</dc:title>
  <dc:creator>Jacqueline Baiker</dc:creator>
  <cp:lastModifiedBy>Jacqueline Baiker</cp:lastModifiedBy>
  <cp:revision>1</cp:revision>
  <dcterms:created xsi:type="dcterms:W3CDTF">2022-06-09T11:48:51Z</dcterms:created>
  <dcterms:modified xsi:type="dcterms:W3CDTF">2022-06-09T11:48:54Z</dcterms:modified>
</cp:coreProperties>
</file>